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1"/>
  </p:notesMasterIdLst>
  <p:sldIdLst>
    <p:sldId id="256" r:id="rId2"/>
    <p:sldId id="358" r:id="rId3"/>
    <p:sldId id="364" r:id="rId4"/>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9" r:id="rId18"/>
    <p:sldId id="400" r:id="rId19"/>
    <p:sldId id="401" r:id="rId20"/>
    <p:sldId id="402" r:id="rId21"/>
    <p:sldId id="403" r:id="rId22"/>
    <p:sldId id="404" r:id="rId23"/>
    <p:sldId id="365" r:id="rId24"/>
    <p:sldId id="383" r:id="rId25"/>
    <p:sldId id="407" r:id="rId26"/>
    <p:sldId id="408" r:id="rId27"/>
    <p:sldId id="425" r:id="rId28"/>
    <p:sldId id="426" r:id="rId29"/>
    <p:sldId id="280" r:id="rId30"/>
  </p:sldIdLst>
  <p:sldSz cx="9144000" cy="5143500" type="screen16x9"/>
  <p:notesSz cx="6858000" cy="9144000"/>
  <p:embeddedFontLst>
    <p:embeddedFont>
      <p:font typeface="Advent Pro Light" panose="020B0604020202020204" charset="0"/>
      <p:regular r:id="rId32"/>
      <p:bold r:id="rId33"/>
    </p:embeddedFont>
    <p:embeddedFont>
      <p:font typeface="Anton" pitchFamily="2" charset="0"/>
      <p:regular r:id="rId34"/>
    </p:embeddedFont>
    <p:embeddedFont>
      <p:font typeface="Fira Sans Condensed Light" panose="020B0403050000020004" pitchFamily="34" charset="0"/>
      <p:regular r:id="rId35"/>
      <p:bold r:id="rId36"/>
      <p:italic r:id="rId37"/>
      <p:boldItalic r:id="rId38"/>
    </p:embeddedFont>
    <p:embeddedFont>
      <p:font typeface="Rajdhani"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0909" autoAdjust="0"/>
  </p:normalViewPr>
  <p:slideViewPr>
    <p:cSldViewPr snapToGrid="0">
      <p:cViewPr varScale="1">
        <p:scale>
          <a:sx n="82" d="100"/>
          <a:sy n="82" d="100"/>
        </p:scale>
        <p:origin x="106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4878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16 de Agosto del 2024</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Editar nuestro archivo </a:t>
            </a:r>
          </a:p>
          <a:p>
            <a:pPr algn="just"/>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Despues</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editar el archivo, verificar que tenemos una tarea pendiente en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170" name="Picture 2"/>
          <p:cNvPicPr>
            <a:picLocks noChangeAspect="1" noChangeArrowheads="1"/>
          </p:cNvPicPr>
          <p:nvPr/>
        </p:nvPicPr>
        <p:blipFill>
          <a:blip r:embed="rId4"/>
          <a:srcRect r="26687" b="56150"/>
          <a:stretch>
            <a:fillRect/>
          </a:stretch>
        </p:blipFill>
        <p:spPr bwMode="auto">
          <a:xfrm>
            <a:off x="658385" y="2106230"/>
            <a:ext cx="7876310" cy="2648650"/>
          </a:xfrm>
          <a:prstGeom prst="rect">
            <a:avLst/>
          </a:prstGeom>
          <a:noFill/>
          <a:ln w="9525">
            <a:noFill/>
            <a:miter lim="800000"/>
            <a:headEnd/>
            <a:tailEnd/>
          </a:ln>
          <a:effectLst/>
        </p:spPr>
      </p:pic>
      <p:cxnSp>
        <p:nvCxnSpPr>
          <p:cNvPr id="8" name="7 Conector recto de flecha"/>
          <p:cNvCxnSpPr/>
          <p:nvPr/>
        </p:nvCxnSpPr>
        <p:spPr>
          <a:xfrm rot="10800000">
            <a:off x="930171" y="3212289"/>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Realizo mi primer COMMIT</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Edito los comentarios para los cambios realizados,  oprimo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Commit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selecciono “si” en la ventana emergente.</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8194" name="Picture 2"/>
          <p:cNvPicPr>
            <a:picLocks noChangeAspect="1" noChangeArrowheads="1"/>
          </p:cNvPicPr>
          <p:nvPr/>
        </p:nvPicPr>
        <p:blipFill>
          <a:blip r:embed="rId4"/>
          <a:srcRect r="4821" b="52665"/>
          <a:stretch>
            <a:fillRect/>
          </a:stretch>
        </p:blipFill>
        <p:spPr bwMode="auto">
          <a:xfrm>
            <a:off x="497540" y="2448268"/>
            <a:ext cx="8202707" cy="2293549"/>
          </a:xfrm>
          <a:prstGeom prst="rect">
            <a:avLst/>
          </a:prstGeom>
          <a:noFill/>
          <a:ln w="9525">
            <a:noFill/>
            <a:miter lim="800000"/>
            <a:headEnd/>
            <a:tailEnd/>
          </a:ln>
          <a:effectLst/>
        </p:spPr>
      </p:pic>
      <p:cxnSp>
        <p:nvCxnSpPr>
          <p:cNvPr id="8" name="7 Conector recto de flecha"/>
          <p:cNvCxnSpPr/>
          <p:nvPr/>
        </p:nvCxnSpPr>
        <p:spPr>
          <a:xfrm rot="10800000">
            <a:off x="2324847" y="3122705"/>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Enviar los cambios realizados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Push</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 la sección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selecciono los tres punto y elijo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push</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218" name="Picture 2"/>
          <p:cNvPicPr>
            <a:picLocks noChangeAspect="1" noChangeArrowheads="1"/>
          </p:cNvPicPr>
          <p:nvPr/>
        </p:nvPicPr>
        <p:blipFill>
          <a:blip r:embed="rId4"/>
          <a:srcRect r="4878" b="43578"/>
          <a:stretch>
            <a:fillRect/>
          </a:stretch>
        </p:blipFill>
        <p:spPr bwMode="auto">
          <a:xfrm>
            <a:off x="643091" y="2222081"/>
            <a:ext cx="7908322" cy="2637302"/>
          </a:xfrm>
          <a:prstGeom prst="rect">
            <a:avLst/>
          </a:prstGeom>
          <a:noFill/>
          <a:ln w="9525">
            <a:noFill/>
            <a:miter lim="800000"/>
            <a:headEnd/>
            <a:tailEnd/>
          </a:ln>
          <a:effectLst/>
        </p:spPr>
      </p:pic>
      <p:cxnSp>
        <p:nvCxnSpPr>
          <p:cNvPr id="8" name="7 Conector recto de flecha"/>
          <p:cNvCxnSpPr/>
          <p:nvPr/>
        </p:nvCxnSpPr>
        <p:spPr>
          <a:xfrm rot="10800000">
            <a:off x="2831742" y="3142583"/>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Verifica que el archivo se cargo correctamente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42" name="Picture 2"/>
          <p:cNvPicPr>
            <a:picLocks noChangeAspect="1" noChangeArrowheads="1"/>
          </p:cNvPicPr>
          <p:nvPr/>
        </p:nvPicPr>
        <p:blipFill>
          <a:blip r:embed="rId4"/>
          <a:srcRect t="11454" r="12265" b="33705"/>
          <a:stretch>
            <a:fillRect/>
          </a:stretch>
        </p:blipFill>
        <p:spPr bwMode="auto">
          <a:xfrm>
            <a:off x="708387" y="2024742"/>
            <a:ext cx="7808597" cy="2744243"/>
          </a:xfrm>
          <a:prstGeom prst="rect">
            <a:avLst/>
          </a:prstGeom>
          <a:noFill/>
          <a:ln w="9525">
            <a:noFill/>
            <a:miter lim="800000"/>
            <a:headEnd/>
            <a:tailEnd/>
          </a:ln>
          <a:effectLst/>
        </p:spPr>
      </p:pic>
      <p:cxnSp>
        <p:nvCxnSpPr>
          <p:cNvPr id="8" name="7 Conector recto de flecha"/>
          <p:cNvCxnSpPr/>
          <p:nvPr/>
        </p:nvCxnSpPr>
        <p:spPr>
          <a:xfrm rot="10800000" flipV="1">
            <a:off x="2648862" y="3683726"/>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Modificar archivo desde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Archivo: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MiClaseAnalítica</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1266" name="Picture 2"/>
          <p:cNvPicPr>
            <a:picLocks noChangeAspect="1" noChangeArrowheads="1"/>
          </p:cNvPicPr>
          <p:nvPr/>
        </p:nvPicPr>
        <p:blipFill>
          <a:blip r:embed="rId4"/>
          <a:srcRect t="25694" r="10181" b="19676"/>
          <a:stretch>
            <a:fillRect/>
          </a:stretch>
        </p:blipFill>
        <p:spPr bwMode="auto">
          <a:xfrm>
            <a:off x="573315" y="2037805"/>
            <a:ext cx="7897918" cy="2700746"/>
          </a:xfrm>
          <a:prstGeom prst="rect">
            <a:avLst/>
          </a:prstGeom>
          <a:noFill/>
          <a:ln w="9525">
            <a:noFill/>
            <a:miter lim="800000"/>
            <a:headEnd/>
            <a:tailEnd/>
          </a:ln>
          <a:effectLst/>
        </p:spPr>
      </p:pic>
      <p:cxnSp>
        <p:nvCxnSpPr>
          <p:cNvPr id="8" name="7 Conector recto de flecha"/>
          <p:cNvCxnSpPr/>
          <p:nvPr/>
        </p:nvCxnSpPr>
        <p:spPr>
          <a:xfrm rot="10800000" flipV="1">
            <a:off x="2191662" y="3618412"/>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Sincronizar en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Oprimir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botón</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sincronizar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y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cambios</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2290" name="Picture 2"/>
          <p:cNvPicPr>
            <a:picLocks noChangeAspect="1" noChangeArrowheads="1"/>
          </p:cNvPicPr>
          <p:nvPr/>
        </p:nvPicPr>
        <p:blipFill>
          <a:blip r:embed="rId4"/>
          <a:srcRect t="49478" r="20175" b="6132"/>
          <a:stretch>
            <a:fillRect/>
          </a:stretch>
        </p:blipFill>
        <p:spPr bwMode="auto">
          <a:xfrm>
            <a:off x="332487" y="2116184"/>
            <a:ext cx="8471140" cy="2648494"/>
          </a:xfrm>
          <a:prstGeom prst="rect">
            <a:avLst/>
          </a:prstGeom>
          <a:noFill/>
          <a:ln w="9525">
            <a:noFill/>
            <a:miter lim="800000"/>
            <a:headEnd/>
            <a:tailEnd/>
          </a:ln>
          <a:effectLst/>
        </p:spPr>
      </p:pic>
      <p:cxnSp>
        <p:nvCxnSpPr>
          <p:cNvPr id="8" name="7 Conector recto de flecha"/>
          <p:cNvCxnSpPr/>
          <p:nvPr/>
        </p:nvCxnSpPr>
        <p:spPr>
          <a:xfrm rot="10800000" flipV="1">
            <a:off x="858512" y="3834571"/>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Repetir ciclo varias veces para confirmar el sincronizado</a:t>
            </a:r>
          </a:p>
        </p:txBody>
      </p:sp>
      <p:pic>
        <p:nvPicPr>
          <p:cNvPr id="13314" name="Picture 2"/>
          <p:cNvPicPr>
            <a:picLocks noChangeAspect="1" noChangeArrowheads="1"/>
          </p:cNvPicPr>
          <p:nvPr/>
        </p:nvPicPr>
        <p:blipFill>
          <a:blip r:embed="rId4"/>
          <a:srcRect t="27143" r="17072" b="17355"/>
          <a:stretch>
            <a:fillRect/>
          </a:stretch>
        </p:blipFill>
        <p:spPr bwMode="auto">
          <a:xfrm>
            <a:off x="794110" y="1933303"/>
            <a:ext cx="7324924" cy="2756263"/>
          </a:xfrm>
          <a:prstGeom prst="rect">
            <a:avLst/>
          </a:prstGeom>
          <a:noFill/>
          <a:ln w="9525">
            <a:noFill/>
            <a:miter lim="800000"/>
            <a:headEnd/>
            <a:tailEnd/>
          </a:ln>
          <a:effectLst/>
        </p:spPr>
      </p:pic>
      <p:cxnSp>
        <p:nvCxnSpPr>
          <p:cNvPr id="8" name="7 Conector recto de flecha"/>
          <p:cNvCxnSpPr/>
          <p:nvPr/>
        </p:nvCxnSpPr>
        <p:spPr>
          <a:xfrm rot="10800000" flipV="1">
            <a:off x="6384100" y="1940457"/>
            <a:ext cx="2092956" cy="7874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eliminar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 la opción de ajuste</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t="4427" r="878" b="29147"/>
          <a:stretch>
            <a:fillRect/>
          </a:stretch>
        </p:blipFill>
        <p:spPr bwMode="auto">
          <a:xfrm>
            <a:off x="952500" y="1981200"/>
            <a:ext cx="7280824" cy="2743200"/>
          </a:xfrm>
          <a:prstGeom prst="rect">
            <a:avLst/>
          </a:prstGeom>
          <a:noFill/>
          <a:ln w="9525">
            <a:noFill/>
            <a:miter lim="800000"/>
            <a:headEnd/>
            <a:tailEnd/>
          </a:ln>
          <a:effectLst/>
        </p:spPr>
      </p:pic>
      <p:cxnSp>
        <p:nvCxnSpPr>
          <p:cNvPr id="8" name="7 Conector recto de flecha"/>
          <p:cNvCxnSpPr/>
          <p:nvPr/>
        </p:nvCxnSpPr>
        <p:spPr>
          <a:xfrm rot="10800000">
            <a:off x="4647006" y="3106568"/>
            <a:ext cx="1696644" cy="83678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En la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Danger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Zone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seleccionar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Delete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this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repository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3075" name="Picture 3"/>
          <p:cNvPicPr>
            <a:picLocks noChangeAspect="1" noChangeArrowheads="1"/>
          </p:cNvPicPr>
          <p:nvPr/>
        </p:nvPicPr>
        <p:blipFill>
          <a:blip r:embed="rId4"/>
          <a:srcRect t="3906" r="1830" b="23177"/>
          <a:stretch>
            <a:fillRect/>
          </a:stretch>
        </p:blipFill>
        <p:spPr bwMode="auto">
          <a:xfrm>
            <a:off x="1419225" y="2000250"/>
            <a:ext cx="6477749" cy="2705100"/>
          </a:xfrm>
          <a:prstGeom prst="rect">
            <a:avLst/>
          </a:prstGeom>
          <a:noFill/>
          <a:ln w="9525">
            <a:noFill/>
            <a:miter lim="800000"/>
            <a:headEnd/>
            <a:tailEnd/>
          </a:ln>
          <a:effectLst/>
        </p:spPr>
      </p:pic>
      <p:cxnSp>
        <p:nvCxnSpPr>
          <p:cNvPr id="8" name="7 Conector recto de flecha"/>
          <p:cNvCxnSpPr/>
          <p:nvPr/>
        </p:nvCxnSpPr>
        <p:spPr>
          <a:xfrm>
            <a:off x="4495800" y="371475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702811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Eliminar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un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repositorio</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Redacta el texto  solicitado para confirmar e ingresa tu contraseña </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t="9735" b="29688"/>
          <a:stretch>
            <a:fillRect/>
          </a:stretch>
        </p:blipFill>
        <p:spPr bwMode="auto">
          <a:xfrm>
            <a:off x="571499" y="2019300"/>
            <a:ext cx="7886701" cy="2686050"/>
          </a:xfrm>
          <a:prstGeom prst="rect">
            <a:avLst/>
          </a:prstGeom>
          <a:noFill/>
          <a:ln w="9525">
            <a:noFill/>
            <a:miter lim="800000"/>
            <a:headEnd/>
            <a:tailEnd/>
          </a:ln>
          <a:effectLst/>
        </p:spPr>
      </p:pic>
      <p:cxnSp>
        <p:nvCxnSpPr>
          <p:cNvPr id="8" name="7 Conector recto de flecha"/>
          <p:cNvCxnSpPr/>
          <p:nvPr/>
        </p:nvCxnSpPr>
        <p:spPr>
          <a:xfrm>
            <a:off x="1714500" y="3238500"/>
            <a:ext cx="1522806" cy="706269"/>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Ingresar al repositorio que se desea visualizar</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t="3781" r="-424" b="15789"/>
          <a:stretch>
            <a:fillRect/>
          </a:stretch>
        </p:blipFill>
        <p:spPr bwMode="auto">
          <a:xfrm>
            <a:off x="1375377" y="1981200"/>
            <a:ext cx="6155071" cy="2771554"/>
          </a:xfrm>
          <a:prstGeom prst="rect">
            <a:avLst/>
          </a:prstGeom>
          <a:noFill/>
          <a:ln w="9525">
            <a:noFill/>
            <a:miter lim="800000"/>
            <a:headEnd/>
            <a:tailEnd/>
          </a:ln>
          <a:effectLst/>
        </p:spPr>
      </p:pic>
      <p:cxnSp>
        <p:nvCxnSpPr>
          <p:cNvPr id="8" name="7 Conector recto de flecha"/>
          <p:cNvCxnSpPr/>
          <p:nvPr/>
        </p:nvCxnSpPr>
        <p:spPr>
          <a:xfrm rot="10800000">
            <a:off x="2303856" y="2687467"/>
            <a:ext cx="3227732" cy="858048"/>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984078"/>
            <a:ext cx="87654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¿Como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visualizar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el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historial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COMMITS en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Hub?</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256325"/>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531488"/>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Ingresar al icono de cantidad de COMMITS</a:t>
            </a:r>
          </a:p>
        </p:txBody>
      </p: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p:cNvPicPr>
            <a:picLocks noChangeAspect="1" noChangeArrowheads="1"/>
          </p:cNvPicPr>
          <p:nvPr/>
        </p:nvPicPr>
        <p:blipFill>
          <a:blip r:embed="rId4"/>
          <a:srcRect t="4427" r="2928" b="19271"/>
          <a:stretch>
            <a:fillRect/>
          </a:stretch>
        </p:blipFill>
        <p:spPr bwMode="auto">
          <a:xfrm>
            <a:off x="1276350" y="1981200"/>
            <a:ext cx="6229350" cy="2752940"/>
          </a:xfrm>
          <a:prstGeom prst="rect">
            <a:avLst/>
          </a:prstGeom>
          <a:noFill/>
          <a:ln w="9525">
            <a:noFill/>
            <a:miter lim="800000"/>
            <a:headEnd/>
            <a:tailEnd/>
          </a:ln>
          <a:effectLst/>
        </p:spPr>
      </p:pic>
      <p:cxnSp>
        <p:nvCxnSpPr>
          <p:cNvPr id="8" name="7 Conector recto de flecha"/>
          <p:cNvCxnSpPr/>
          <p:nvPr/>
        </p:nvCxnSpPr>
        <p:spPr>
          <a:xfrm rot="10800000">
            <a:off x="5656656" y="3506618"/>
            <a:ext cx="2344344" cy="1008233"/>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70821" y="971850"/>
            <a:ext cx="4622242" cy="3199800"/>
          </a:xfrm>
          <a:prstGeom prst="rect">
            <a:avLst/>
          </a:prstGeom>
        </p:spPr>
        <p:txBody>
          <a:bodyPr spcFirstLastPara="1" wrap="square" lIns="91425" tIns="91425" rIns="91425" bIns="91425" anchor="ctr" anchorCtr="0">
            <a:noAutofit/>
          </a:bodyPr>
          <a:lstStyle/>
          <a:p>
            <a:pPr lvl="0"/>
            <a:r>
              <a:rPr lang="en" sz="4000" dirty="0"/>
              <a:t>PRE-PROCESAMIENTO DE DATOS</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-Extracción e introducción a </a:t>
            </a:r>
          </a:p>
          <a:p>
            <a:pPr marL="146050" lvl="0" indent="0">
              <a:buSzPts val="1300"/>
            </a:pPr>
            <a:r>
              <a:rPr lang="es-ES" dirty="0"/>
              <a:t>pre-procesamiento de datos </a:t>
            </a:r>
            <a:endParaRPr dirty="0"/>
          </a:p>
        </p:txBody>
      </p:sp>
      <p:sp>
        <p:nvSpPr>
          <p:cNvPr id="176" name="Google Shape;176;p30"/>
          <p:cNvSpPr txBox="1">
            <a:spLocks noGrp="1"/>
          </p:cNvSpPr>
          <p:nvPr>
            <p:ph type="title" idx="2"/>
          </p:nvPr>
        </p:nvSpPr>
        <p:spPr>
          <a:xfrm>
            <a:off x="4849170" y="1001125"/>
            <a:ext cx="227553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Nulos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5506494" y="1537397"/>
            <a:ext cx="3486779" cy="3104942"/>
          </a:xfrm>
          <a:prstGeom prst="rect">
            <a:avLst/>
          </a:prstGeom>
          <a:noFill/>
          <a:ln>
            <a:noFill/>
          </a:ln>
        </p:spPr>
        <p:txBody>
          <a:bodyPr spcFirstLastPara="1" wrap="square" lIns="91425" tIns="182875" rIns="91425" bIns="0" anchor="t" anchorCtr="0">
            <a:noAutofit/>
          </a:bodyPr>
          <a:lstStyle/>
          <a:p>
            <a:pPr algn="just"/>
            <a:r>
              <a:rPr lang="es-ES" b="1" dirty="0">
                <a:solidFill>
                  <a:schemeClr val="bg1">
                    <a:lumMod val="60000"/>
                    <a:lumOff val="40000"/>
                  </a:schemeClr>
                </a:solidFill>
                <a:latin typeface="Fira Sans Condensed Light" panose="020B0604020202020204" charset="0"/>
                <a:cs typeface="Times New Roman" panose="02020603050405020304" pitchFamily="18" charset="0"/>
              </a:rPr>
              <a:t>En la gran mayoría de datos con la que trabajemos es muy probable que nos encontremos con valores perdidos, esto es algo muy normal. El valor faltante puede aparecer de distintas formas por ejemplo como un signo de interrogación, o N/A, como un 0 o simplemente como una celda en blanco, pero en su mayoría nos lo encontramos representado como </a:t>
            </a:r>
            <a:r>
              <a:rPr lang="es-ES" b="1" dirty="0" err="1">
                <a:solidFill>
                  <a:schemeClr val="bg1">
                    <a:lumMod val="60000"/>
                    <a:lumOff val="40000"/>
                  </a:schemeClr>
                </a:solidFill>
                <a:latin typeface="Fira Sans Condensed Light" panose="020B0604020202020204" charset="0"/>
                <a:cs typeface="Times New Roman" panose="02020603050405020304" pitchFamily="18" charset="0"/>
              </a:rPr>
              <a:t>NaN</a:t>
            </a:r>
            <a:r>
              <a:rPr lang="es-ES" b="1" dirty="0">
                <a:solidFill>
                  <a:schemeClr val="bg1">
                    <a:lumMod val="60000"/>
                    <a:lumOff val="40000"/>
                  </a:schemeClr>
                </a:solidFill>
                <a:latin typeface="Fira Sans Condensed Light" panose="020B0604020202020204" charset="0"/>
                <a:cs typeface="Times New Roman" panose="02020603050405020304" pitchFamily="18" charset="0"/>
              </a:rPr>
              <a:t> que se refiere a “no un número”</a:t>
            </a:r>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1026" name="Picture 2"/>
          <p:cNvPicPr>
            <a:picLocks noChangeAspect="1" noChangeArrowheads="1"/>
          </p:cNvPicPr>
          <p:nvPr/>
        </p:nvPicPr>
        <p:blipFill>
          <a:blip r:embed="rId4"/>
          <a:srcRect/>
          <a:stretch>
            <a:fillRect/>
          </a:stretch>
        </p:blipFill>
        <p:spPr bwMode="auto">
          <a:xfrm>
            <a:off x="382675" y="1557058"/>
            <a:ext cx="4842468" cy="3107742"/>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Nulos</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l="2208"/>
          <a:stretch>
            <a:fillRect/>
          </a:stretch>
        </p:blipFill>
        <p:spPr bwMode="auto">
          <a:xfrm>
            <a:off x="4079631" y="1431472"/>
            <a:ext cx="4826141" cy="3125049"/>
          </a:xfrm>
          <a:prstGeom prst="rect">
            <a:avLst/>
          </a:prstGeom>
          <a:noFill/>
          <a:ln w="9525">
            <a:noFill/>
            <a:miter lim="800000"/>
            <a:headEnd/>
            <a:tailEnd/>
          </a:ln>
          <a:effectLst/>
        </p:spPr>
      </p:pic>
      <p:sp>
        <p:nvSpPr>
          <p:cNvPr id="10" name="Google Shape;1603;p42"/>
          <p:cNvSpPr txBox="1"/>
          <p:nvPr/>
        </p:nvSpPr>
        <p:spPr>
          <a:xfrm>
            <a:off x="321547" y="1517300"/>
            <a:ext cx="3486779" cy="2713056"/>
          </a:xfrm>
          <a:prstGeom prst="rect">
            <a:avLst/>
          </a:prstGeom>
          <a:noFill/>
          <a:ln>
            <a:noFill/>
          </a:ln>
        </p:spPr>
        <p:txBody>
          <a:bodyPr spcFirstLastPara="1" wrap="square" lIns="91425" tIns="182875" rIns="91425" bIns="0" anchor="t" anchorCtr="0">
            <a:noAutofit/>
          </a:bodyPr>
          <a:lstStyle/>
          <a:p>
            <a:pPr algn="just"/>
            <a:r>
              <a:rPr lang="es-ES" b="1" dirty="0">
                <a:solidFill>
                  <a:schemeClr val="bg1">
                    <a:lumMod val="60000"/>
                    <a:lumOff val="40000"/>
                  </a:schemeClr>
                </a:solidFill>
                <a:latin typeface="Fira Sans Condensed Light" panose="020B0604020202020204" charset="0"/>
                <a:cs typeface="Times New Roman" panose="02020603050405020304" pitchFamily="18" charset="0"/>
              </a:rPr>
              <a:t>Existen muchas maneras para corregir esto y todo dependerá de la persona que este analizando y obviamente del problema en sí para seleccionar cual es la mejor opción para aplicar. Las opciones típicas que debes considerar son las siguientes:</a:t>
            </a:r>
            <a:endParaRPr lang="es-ES" sz="1600" b="1" dirty="0">
              <a:solidFill>
                <a:schemeClr val="tx2"/>
              </a:solidFill>
              <a:latin typeface="Fira Sans Condensed Light" panose="020B0604020202020204"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3.1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Valores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Nulos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Valores</a:t>
            </a:r>
            <a:r>
              <a:rPr lang="en-US" sz="1600" b="1"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Nulos</a:t>
            </a:r>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VentasTotales.csv</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métodos para reemplazar </a:t>
            </a:r>
            <a:r>
              <a:rPr lang="es-ES" sz="1600" b="1" dirty="0">
                <a:solidFill>
                  <a:schemeClr val="tx2"/>
                </a:solidFill>
                <a:latin typeface="Fira Sans Condensed Light" panose="020B0604020202020204" charset="0"/>
                <a:cs typeface="Times New Roman" panose="02020603050405020304" pitchFamily="18" charset="0"/>
              </a:rPr>
              <a:t>valores nulos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en cada columna</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columna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a:t>
            </a:r>
            <a:r>
              <a:rPr lang="en-US" sz="1600" dirty="0" err="1">
                <a:solidFill>
                  <a:schemeClr val="tx2"/>
                </a:solidFill>
                <a:latin typeface="Fira Sans Condensed Light" panose="020B0604020202020204" charset="0"/>
                <a:cs typeface="Times New Roman" panose="02020603050405020304" pitchFamily="18" charset="0"/>
              </a:rPr>
              <a:t>técnicas</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tratamiento</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valores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nulos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utilizadas</a:t>
            </a:r>
            <a:r>
              <a:rPr lang="en-US" sz="1600" dirty="0">
                <a:solidFill>
                  <a:schemeClr val="tx2"/>
                </a:solidFill>
                <a:latin typeface="Fira Sans Condensed Light" panose="020B0604020202020204" charset="0"/>
                <a:cs typeface="Times New Roman" panose="02020603050405020304" pitchFamily="18" charset="0"/>
              </a:rPr>
              <a:t> para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variable y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a:t>
            </a:r>
            <a:r>
              <a:rPr lang="en-US" sz="1600" dirty="0">
                <a:solidFill>
                  <a:schemeClr val="tx2"/>
                </a:solidFill>
                <a:latin typeface="Fira Sans Condensed Light" panose="020B0604020202020204" charset="0"/>
                <a:cs typeface="Times New Roman" panose="02020603050405020304" pitchFamily="18" charset="0"/>
              </a:rPr>
              <a:t> final.</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3.2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Valores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Nulos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370474"/>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Utilizar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Valores</a:t>
            </a:r>
            <a:r>
              <a:rPr lang="en-US" sz="1600" b="1"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Nulos</a:t>
            </a:r>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Datos</a:t>
            </a:r>
            <a:r>
              <a:rPr lang="en-US" sz="1600" b="1" dirty="0">
                <a:solidFill>
                  <a:schemeClr val="tx2"/>
                </a:solidFill>
                <a:latin typeface="Fira Sans Condensed Light" panose="020B0604020202020204" charset="0"/>
                <a:cs typeface="Times New Roman" panose="02020603050405020304" pitchFamily="18" charset="0"/>
              </a:rPr>
              <a:t> de Facturación.xlsx, </a:t>
            </a:r>
            <a:r>
              <a:rPr lang="es-ES" sz="1600" b="1" dirty="0">
                <a:solidFill>
                  <a:schemeClr val="tx2"/>
                </a:solidFill>
                <a:latin typeface="Fira Sans Condensed Light" panose="020B0604020202020204" charset="0"/>
                <a:cs typeface="Times New Roman" panose="02020603050405020304" pitchFamily="18" charset="0"/>
              </a:rPr>
              <a:t>Detalle precios y productos fabricados 2022.xslx y  Gastos y costos 20-23.xslx</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métodos para reemplazar </a:t>
            </a:r>
            <a:r>
              <a:rPr lang="es-ES" sz="1600" b="1" dirty="0">
                <a:solidFill>
                  <a:schemeClr val="tx2"/>
                </a:solidFill>
                <a:latin typeface="Fira Sans Condensed Light" panose="020B0604020202020204" charset="0"/>
                <a:cs typeface="Times New Roman" panose="02020603050405020304" pitchFamily="18" charset="0"/>
              </a:rPr>
              <a:t>valores nulos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en cada columna de cada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dataset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columna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a:t>
            </a:r>
            <a:r>
              <a:rPr lang="en-US" sz="1600" dirty="0" err="1">
                <a:solidFill>
                  <a:schemeClr val="tx2"/>
                </a:solidFill>
                <a:latin typeface="Fira Sans Condensed Light" panose="020B0604020202020204" charset="0"/>
                <a:cs typeface="Times New Roman" panose="02020603050405020304" pitchFamily="18" charset="0"/>
              </a:rPr>
              <a:t>técnicas</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tratamiento</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valores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nulos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utilizadas</a:t>
            </a:r>
            <a:r>
              <a:rPr lang="en-US" sz="1600" dirty="0">
                <a:solidFill>
                  <a:schemeClr val="tx2"/>
                </a:solidFill>
                <a:latin typeface="Fira Sans Condensed Light" panose="020B0604020202020204" charset="0"/>
                <a:cs typeface="Times New Roman" panose="02020603050405020304" pitchFamily="18" charset="0"/>
              </a:rPr>
              <a:t> para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variable y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a:t>
            </a:r>
            <a:r>
              <a:rPr lang="en-US" sz="1600" dirty="0">
                <a:solidFill>
                  <a:schemeClr val="tx2"/>
                </a:solidFill>
                <a:latin typeface="Fira Sans Condensed Light" panose="020B0604020202020204" charset="0"/>
                <a:cs typeface="Times New Roman" panose="02020603050405020304" pitchFamily="18" charset="0"/>
              </a:rPr>
              <a:t> final </a:t>
            </a:r>
            <a:r>
              <a:rPr lang="en-US" sz="1600" dirty="0" err="1">
                <a:solidFill>
                  <a:schemeClr val="tx2"/>
                </a:solidFill>
                <a:latin typeface="Fira Sans Condensed Light" panose="020B0604020202020204" charset="0"/>
                <a:cs typeface="Times New Roman" panose="02020603050405020304" pitchFamily="18" charset="0"/>
              </a:rPr>
              <a:t>por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dataset.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9205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a:t>https://itesm.zoom.us/j/9648719322</a:t>
            </a:r>
            <a:endParaRPr lang="es-ES" dirty="0"/>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Contexto previo</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-Extracción e introducción a </a:t>
            </a:r>
          </a:p>
          <a:p>
            <a:pPr marL="146050" lvl="0" indent="0">
              <a:buSzPts val="1300"/>
            </a:pPr>
            <a:r>
              <a:rPr lang="es-ES" dirty="0"/>
              <a:t>pre-procesamiento de datos </a:t>
            </a:r>
          </a:p>
        </p:txBody>
      </p:sp>
      <p:sp>
        <p:nvSpPr>
          <p:cNvPr id="176" name="Google Shape;176;p30"/>
          <p:cNvSpPr txBox="1">
            <a:spLocks noGrp="1"/>
          </p:cNvSpPr>
          <p:nvPr>
            <p:ph type="title" idx="2"/>
          </p:nvPr>
        </p:nvSpPr>
        <p:spPr>
          <a:xfrm>
            <a:off x="4849170" y="1001125"/>
            <a:ext cx="2124386"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5975" y="11249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1027" name="Picture 3"/>
          <p:cNvPicPr>
            <a:picLocks noChangeAspect="1" noChangeArrowheads="1"/>
          </p:cNvPicPr>
          <p:nvPr/>
        </p:nvPicPr>
        <p:blipFill>
          <a:blip r:embed="rId4"/>
          <a:srcRect r="29722" b="54862"/>
          <a:stretch>
            <a:fillRect/>
          </a:stretch>
        </p:blipFill>
        <p:spPr bwMode="auto">
          <a:xfrm>
            <a:off x="792119" y="2144537"/>
            <a:ext cx="7489734" cy="2690364"/>
          </a:xfrm>
          <a:prstGeom prst="rect">
            <a:avLst/>
          </a:prstGeom>
          <a:noFill/>
          <a:ln w="9525">
            <a:noFill/>
            <a:miter lim="800000"/>
            <a:headEnd/>
            <a:tailEnd/>
          </a:ln>
          <a:effectLst/>
        </p:spPr>
      </p:pic>
      <p:sp>
        <p:nvSpPr>
          <p:cNvPr id="1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1122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View/Command pallet/Clone from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Git</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Hub/</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selecciona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el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repositorio</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clonar</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o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ingresa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su</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URL</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2050" name="Picture 2"/>
          <p:cNvPicPr>
            <a:picLocks noChangeAspect="1" noChangeArrowheads="1"/>
          </p:cNvPicPr>
          <p:nvPr/>
        </p:nvPicPr>
        <p:blipFill>
          <a:blip r:embed="rId4"/>
          <a:srcRect l="1855" t="17535" r="28258" b="22396"/>
          <a:stretch>
            <a:fillRect/>
          </a:stretch>
        </p:blipFill>
        <p:spPr bwMode="auto">
          <a:xfrm>
            <a:off x="1772193" y="2114483"/>
            <a:ext cx="5792081" cy="2798966"/>
          </a:xfrm>
          <a:prstGeom prst="rect">
            <a:avLst/>
          </a:prstGeom>
          <a:noFill/>
          <a:ln w="9525">
            <a:noFill/>
            <a:miter lim="800000"/>
            <a:headEnd/>
            <a:tailEnd/>
          </a:ln>
          <a:effectLst/>
        </p:spPr>
      </p:pic>
      <p:cxnSp>
        <p:nvCxnSpPr>
          <p:cNvPr id="10" name="9 Conector recto de flecha"/>
          <p:cNvCxnSpPr/>
          <p:nvPr/>
        </p:nvCxnSpPr>
        <p:spPr>
          <a:xfrm rot="10800000" flipV="1">
            <a:off x="6988991" y="3046548"/>
            <a:ext cx="1651000" cy="7112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17064" y="1089772"/>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Seleccionar la carpeta donde se va a clonar el repositorio dentro de visual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studio</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Presiona</a:t>
            </a:r>
            <a:r>
              <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 Enter y se </a:t>
            </a:r>
            <a:r>
              <a:rPr lang="en-U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abrir</a:t>
            </a:r>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á el explorador de archivos y selecciona la carpeta destino del clon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3074" name="Picture 2"/>
          <p:cNvPicPr>
            <a:picLocks noChangeAspect="1" noChangeArrowheads="1"/>
          </p:cNvPicPr>
          <p:nvPr/>
        </p:nvPicPr>
        <p:blipFill>
          <a:blip r:embed="rId4"/>
          <a:srcRect r="50317" b="37847"/>
          <a:stretch>
            <a:fillRect/>
          </a:stretch>
        </p:blipFill>
        <p:spPr bwMode="auto">
          <a:xfrm>
            <a:off x="2283459" y="2070749"/>
            <a:ext cx="4368801" cy="3072751"/>
          </a:xfrm>
          <a:prstGeom prst="rect">
            <a:avLst/>
          </a:prstGeom>
          <a:noFill/>
          <a:ln w="9525">
            <a:noFill/>
            <a:miter lim="800000"/>
            <a:headEnd/>
            <a:tailEnd/>
          </a:ln>
          <a:effectLst/>
        </p:spPr>
      </p:pic>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Seleccionar  la opción abrir el repositorio clonado</a:t>
            </a: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Deben aparecer todos los archivos del repositorio clonado</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098" name="Picture 2"/>
          <p:cNvPicPr>
            <a:picLocks noChangeAspect="1" noChangeArrowheads="1"/>
          </p:cNvPicPr>
          <p:nvPr/>
        </p:nvPicPr>
        <p:blipFill>
          <a:blip r:embed="rId4"/>
          <a:srcRect r="10786" b="51071"/>
          <a:stretch>
            <a:fillRect/>
          </a:stretch>
        </p:blipFill>
        <p:spPr bwMode="auto">
          <a:xfrm>
            <a:off x="205740" y="2107837"/>
            <a:ext cx="8662186" cy="2633980"/>
          </a:xfrm>
          <a:prstGeom prst="rect">
            <a:avLst/>
          </a:prstGeom>
          <a:noFill/>
          <a:ln w="9525">
            <a:noFill/>
            <a:miter lim="800000"/>
            <a:headEnd/>
            <a:tailEnd/>
          </a:ln>
          <a:effectLst/>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Nombre del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122" name="Picture 2"/>
          <p:cNvPicPr>
            <a:picLocks noChangeAspect="1" noChangeArrowheads="1"/>
          </p:cNvPicPr>
          <p:nvPr/>
        </p:nvPicPr>
        <p:blipFill>
          <a:blip r:embed="rId4"/>
          <a:srcRect b="48305"/>
          <a:stretch>
            <a:fillRect/>
          </a:stretch>
        </p:blipFill>
        <p:spPr bwMode="auto">
          <a:xfrm>
            <a:off x="-1" y="2070100"/>
            <a:ext cx="9147579" cy="2658654"/>
          </a:xfrm>
          <a:prstGeom prst="rect">
            <a:avLst/>
          </a:prstGeom>
          <a:noFill/>
          <a:ln w="9525">
            <a:noFill/>
            <a:miter lim="800000"/>
            <a:headEnd/>
            <a:tailEnd/>
          </a:ln>
          <a:effectLst/>
        </p:spPr>
      </p:pic>
      <p:cxnSp>
        <p:nvCxnSpPr>
          <p:cNvPr id="8" name="7 Conector recto de flecha"/>
          <p:cNvCxnSpPr/>
          <p:nvPr/>
        </p:nvCxnSpPr>
        <p:spPr>
          <a:xfrm rot="10800000">
            <a:off x="2070100" y="32512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Sincronizar</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baseline="0" noProof="0" dirty="0">
                <a:ln>
                  <a:noFill/>
                </a:ln>
                <a:solidFill>
                  <a:schemeClr val="tx2"/>
                </a:solidFill>
                <a:effectLst/>
                <a:uLnTx/>
                <a:uFillTx/>
                <a:latin typeface="Rajdhani"/>
                <a:ea typeface="Rajdhani"/>
                <a:cs typeface="Rajdhani"/>
                <a:sym typeface="Rajdhani"/>
              </a:rPr>
              <a:t>Visual Studio Code</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 </a:t>
            </a:r>
            <a:r>
              <a:rPr kumimoji="0" lang="en-US" sz="3000" b="1" i="0" u="none" strike="noStrike" kern="0" cap="none" spc="0" normalizeH="0" noProof="0" dirty="0" err="1">
                <a:ln>
                  <a:noFill/>
                </a:ln>
                <a:solidFill>
                  <a:schemeClr val="tx2"/>
                </a:solidFill>
                <a:effectLst/>
                <a:uLnTx/>
                <a:uFillTx/>
                <a:latin typeface="Rajdhani"/>
                <a:ea typeface="Rajdhani"/>
                <a:cs typeface="Rajdhani"/>
                <a:sym typeface="Rajdhani"/>
              </a:rPr>
              <a:t>Git</a:t>
            </a:r>
            <a:r>
              <a:rPr kumimoji="0" lang="en-US" sz="3000" b="1" i="0" u="none" strike="noStrike" kern="0" cap="none" spc="0" normalizeH="0" noProof="0" dirty="0">
                <a:ln>
                  <a:noFill/>
                </a:ln>
                <a:solidFill>
                  <a:schemeClr val="tx2"/>
                </a:solidFill>
                <a:effectLst/>
                <a:uLnTx/>
                <a:uFillTx/>
                <a:latin typeface="Rajdhani"/>
                <a:ea typeface="Rajdhani"/>
                <a:cs typeface="Rajdhani"/>
                <a:sym typeface="Rajdhani"/>
              </a:rPr>
              <a:t> Hub</a:t>
            </a: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50898" y="1374732"/>
            <a:ext cx="8297802"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Crear nuevo archivo de trabajo en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Jupyter</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Notebook</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Verifica que en tu carpeta del proyecto ya se haya creado el archivo: 3 Extracción de </a:t>
            </a:r>
            <a:r>
              <a:rPr lang="es-ES" sz="1600" dirty="0" err="1">
                <a:solidFill>
                  <a:schemeClr val="accent4"/>
                </a:solidFill>
                <a:latin typeface="Fira Sans Condensed Light" panose="020B0604020202020204" charset="0"/>
                <a:ea typeface="Fira Sans Condensed Light"/>
                <a:cs typeface="Times New Roman" panose="02020603050405020304" pitchFamily="18" charset="0"/>
                <a:sym typeface="Fira Sans Condensed Light"/>
              </a:rPr>
              <a:t>datos.ipynb</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6146" name="Picture 2"/>
          <p:cNvPicPr>
            <a:picLocks noChangeAspect="1" noChangeArrowheads="1"/>
          </p:cNvPicPr>
          <p:nvPr/>
        </p:nvPicPr>
        <p:blipFill>
          <a:blip r:embed="rId4"/>
          <a:srcRect t="11111" r="16642" b="44905"/>
          <a:stretch>
            <a:fillRect/>
          </a:stretch>
        </p:blipFill>
        <p:spPr bwMode="auto">
          <a:xfrm>
            <a:off x="228600" y="2129391"/>
            <a:ext cx="8674100" cy="2573238"/>
          </a:xfrm>
          <a:prstGeom prst="rect">
            <a:avLst/>
          </a:prstGeom>
          <a:noFill/>
          <a:ln w="9525">
            <a:noFill/>
            <a:miter lim="800000"/>
            <a:headEnd/>
            <a:tailEnd/>
          </a:ln>
          <a:effectLst/>
        </p:spPr>
      </p:pic>
      <p:cxnSp>
        <p:nvCxnSpPr>
          <p:cNvPr id="8" name="7 Conector recto de flecha"/>
          <p:cNvCxnSpPr/>
          <p:nvPr/>
        </p:nvCxnSpPr>
        <p:spPr>
          <a:xfrm rot="10800000">
            <a:off x="2997200" y="3606800"/>
            <a:ext cx="1790700" cy="69850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8280</TotalTime>
  <Words>1289</Words>
  <Application>Microsoft Office PowerPoint</Application>
  <PresentationFormat>Presentación en pantalla (16:9)</PresentationFormat>
  <Paragraphs>217</Paragraphs>
  <Slides>29</Slides>
  <Notes>29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Fira Sans Condensed Light</vt:lpstr>
      <vt:lpstr>Advent Pro Light</vt:lpstr>
      <vt:lpstr>Arial</vt:lpstr>
      <vt:lpstr>Rajdhani</vt:lpstr>
      <vt:lpstr>Anton</vt:lpstr>
      <vt:lpstr>Ai Tech Agency by Slidesgo</vt:lpstr>
      <vt:lpstr>Presentación de PowerPoint</vt:lpstr>
      <vt:lpstr>Presentación de PowerPoint</vt:lpstr>
      <vt:lpstr>Contexto previo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ANALÍTICA DE DATOS</vt:lpstr>
      <vt:lpstr>PRE-PROCESAMIENTO DE DATOS</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312</cp:revision>
  <dcterms:modified xsi:type="dcterms:W3CDTF">2024-08-14T05:05:19Z</dcterms:modified>
</cp:coreProperties>
</file>